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C5BFCB4-E7C4-444D-8CD1-8F36E72EC6C6}" type="datetimeFigureOut">
              <a:rPr lang="en-US" smtClean="0"/>
              <a:pPr/>
              <a:t>1/28/2023</a:t>
            </a:fld>
            <a:endParaRPr lang="en-US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EBB7CA9-02F4-46A5-99AC-A499EE1027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5BFCB4-E7C4-444D-8CD1-8F36E72EC6C6}" type="datetimeFigureOut">
              <a:rPr lang="en-US" smtClean="0"/>
              <a:pPr/>
              <a:t>1/28/2023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BB7CA9-02F4-46A5-99AC-A499EE1027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5BFCB4-E7C4-444D-8CD1-8F36E72EC6C6}" type="datetimeFigureOut">
              <a:rPr lang="en-US" smtClean="0"/>
              <a:pPr/>
              <a:t>1/28/2023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BB7CA9-02F4-46A5-99AC-A499EE1027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5BFCB4-E7C4-444D-8CD1-8F36E72EC6C6}" type="datetimeFigureOut">
              <a:rPr lang="en-US" smtClean="0"/>
              <a:pPr/>
              <a:t>1/28/2023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BB7CA9-02F4-46A5-99AC-A499EE1027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5BFCB4-E7C4-444D-8CD1-8F36E72EC6C6}" type="datetimeFigureOut">
              <a:rPr lang="en-US" smtClean="0"/>
              <a:pPr/>
              <a:t>1/28/2023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BB7CA9-02F4-46A5-99AC-A499EE1027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5BFCB4-E7C4-444D-8CD1-8F36E72EC6C6}" type="datetimeFigureOut">
              <a:rPr lang="en-US" smtClean="0"/>
              <a:pPr/>
              <a:t>1/28/2023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BB7CA9-02F4-46A5-99AC-A499EE1027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5BFCB4-E7C4-444D-8CD1-8F36E72EC6C6}" type="datetimeFigureOut">
              <a:rPr lang="en-US" smtClean="0"/>
              <a:pPr/>
              <a:t>1/28/2023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BB7CA9-02F4-46A5-99AC-A499EE1027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5BFCB4-E7C4-444D-8CD1-8F36E72EC6C6}" type="datetimeFigureOut">
              <a:rPr lang="en-US" smtClean="0"/>
              <a:pPr/>
              <a:t>1/28/2023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BB7CA9-02F4-46A5-99AC-A499EE1027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5BFCB4-E7C4-444D-8CD1-8F36E72EC6C6}" type="datetimeFigureOut">
              <a:rPr lang="en-US" smtClean="0"/>
              <a:pPr/>
              <a:t>1/28/2023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BB7CA9-02F4-46A5-99AC-A499EE1027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C5BFCB4-E7C4-444D-8CD1-8F36E72EC6C6}" type="datetimeFigureOut">
              <a:rPr lang="en-US" smtClean="0"/>
              <a:pPr/>
              <a:t>1/28/2023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BB7CA9-02F4-46A5-99AC-A499EE1027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C5BFCB4-E7C4-444D-8CD1-8F36E72EC6C6}" type="datetimeFigureOut">
              <a:rPr lang="en-US" smtClean="0"/>
              <a:pPr/>
              <a:t>1/28/2023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EBB7CA9-02F4-46A5-99AC-A499EE1027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C5BFCB4-E7C4-444D-8CD1-8F36E72EC6C6}" type="datetimeFigureOut">
              <a:rPr lang="en-US" smtClean="0"/>
              <a:pPr/>
              <a:t>1/28/2023</a:t>
            </a:fld>
            <a:endParaRPr lang="en-US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EBB7CA9-02F4-46A5-99AC-A499EE1027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C00000"/>
                </a:solidFill>
              </a:rPr>
              <a:t>Fowl Typhoid </a:t>
            </a:r>
            <a:endParaRPr lang="en-US" sz="8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304800" y="1143000"/>
            <a:ext cx="8839200" cy="48642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Fowl Typhoid is a </a:t>
            </a:r>
            <a:r>
              <a:rPr lang="en-US" dirty="0" err="1" smtClean="0"/>
              <a:t>septicemic</a:t>
            </a:r>
            <a:r>
              <a:rPr lang="en-US" dirty="0" smtClean="0"/>
              <a:t> disease of domestic</a:t>
            </a:r>
          </a:p>
          <a:p>
            <a:pPr>
              <a:buNone/>
            </a:pPr>
            <a:r>
              <a:rPr lang="en-US" dirty="0" smtClean="0"/>
              <a:t>birds, characterized by an acute and chronic phase</a:t>
            </a:r>
          </a:p>
          <a:p>
            <a:pPr>
              <a:buNone/>
            </a:pPr>
            <a:r>
              <a:rPr lang="en-US" dirty="0" smtClean="0"/>
              <a:t>, enlarged spleen , bronzy – colored liver, and </a:t>
            </a:r>
          </a:p>
          <a:p>
            <a:pPr>
              <a:buNone/>
            </a:pPr>
            <a:r>
              <a:rPr lang="en-US" dirty="0" smtClean="0"/>
              <a:t>diarrhea with pasty vent.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600" b="1" u="sng" dirty="0" smtClean="0">
                <a:solidFill>
                  <a:srgbClr val="C00000"/>
                </a:solidFill>
              </a:rPr>
              <a:t>Etiology </a:t>
            </a:r>
            <a:r>
              <a:rPr lang="en-US" sz="3600" b="1" dirty="0" smtClean="0">
                <a:solidFill>
                  <a:srgbClr val="C00000"/>
                </a:solidFill>
              </a:rPr>
              <a:t>:  </a:t>
            </a:r>
            <a:r>
              <a:rPr lang="en-US" u="sng" dirty="0" smtClean="0"/>
              <a:t>Salmonella</a:t>
            </a:r>
            <a:r>
              <a:rPr lang="en-US" dirty="0" smtClean="0"/>
              <a:t> </a:t>
            </a:r>
            <a:r>
              <a:rPr lang="en-US" u="sng" dirty="0" smtClean="0"/>
              <a:t>gallinarum </a:t>
            </a:r>
          </a:p>
          <a:p>
            <a:pPr>
              <a:buNone/>
            </a:pPr>
            <a:endParaRPr lang="en-US" u="sng" dirty="0" smtClean="0"/>
          </a:p>
          <a:p>
            <a:pPr>
              <a:buNone/>
            </a:pPr>
            <a:r>
              <a:rPr lang="en-US" sz="3200" b="1" u="sng" dirty="0" smtClean="0">
                <a:solidFill>
                  <a:srgbClr val="C00000"/>
                </a:solidFill>
              </a:rPr>
              <a:t>Susceptibility </a:t>
            </a:r>
            <a:r>
              <a:rPr lang="en-US" sz="2800" dirty="0" smtClean="0"/>
              <a:t>:Young and adult chickens are </a:t>
            </a:r>
          </a:p>
          <a:p>
            <a:pPr>
              <a:buNone/>
            </a:pPr>
            <a:r>
              <a:rPr lang="en-US" sz="2800" dirty="0" smtClean="0"/>
              <a:t>                          very susceptible.</a:t>
            </a: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u="sng" dirty="0" smtClean="0">
                <a:solidFill>
                  <a:srgbClr val="C00000"/>
                </a:solidFill>
              </a:rPr>
              <a:t>Definition : </a:t>
            </a:r>
            <a:endParaRPr lang="en-US" b="0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228600" y="3810000"/>
            <a:ext cx="8915400" cy="2197291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Similar to pullorum disease .    </a:t>
            </a:r>
            <a:endParaRPr lang="en-US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2514600"/>
          </a:xfrm>
        </p:spPr>
        <p:txBody>
          <a:bodyPr>
            <a:normAutofit/>
          </a:bodyPr>
          <a:lstStyle/>
          <a:p>
            <a:r>
              <a:rPr lang="en-US" u="sng" dirty="0" smtClean="0">
                <a:solidFill>
                  <a:srgbClr val="C00000"/>
                </a:solidFill>
              </a:rPr>
              <a:t/>
            </a:r>
            <a:br>
              <a:rPr lang="en-US" u="sng" dirty="0" smtClean="0">
                <a:solidFill>
                  <a:srgbClr val="C00000"/>
                </a:solidFill>
              </a:rPr>
            </a:br>
            <a:r>
              <a:rPr lang="en-US" u="sng" dirty="0" smtClean="0">
                <a:solidFill>
                  <a:srgbClr val="C00000"/>
                </a:solidFill>
              </a:rPr>
              <a:t/>
            </a:r>
            <a:br>
              <a:rPr lang="en-US" u="sng" dirty="0" smtClean="0">
                <a:solidFill>
                  <a:srgbClr val="C00000"/>
                </a:solidFill>
              </a:rPr>
            </a:br>
            <a:r>
              <a:rPr lang="en-US" u="sng" dirty="0" err="1" smtClean="0">
                <a:solidFill>
                  <a:srgbClr val="C00000"/>
                </a:solidFill>
              </a:rPr>
              <a:t>Epizootiology</a:t>
            </a:r>
            <a:r>
              <a:rPr lang="en-US" u="sng" dirty="0" smtClean="0">
                <a:solidFill>
                  <a:srgbClr val="C00000"/>
                </a:solidFill>
              </a:rPr>
              <a:t> :</a:t>
            </a:r>
            <a:endParaRPr lang="en-US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35691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1- Incubation period 4-5 days.</a:t>
            </a:r>
          </a:p>
          <a:p>
            <a:pPr>
              <a:buNone/>
            </a:pPr>
            <a:r>
              <a:rPr lang="en-US" dirty="0" smtClean="0"/>
              <a:t>2- Course of disease about 5 days.</a:t>
            </a:r>
          </a:p>
          <a:p>
            <a:pPr>
              <a:buNone/>
            </a:pPr>
            <a:r>
              <a:rPr lang="en-US" dirty="0" smtClean="0"/>
              <a:t>3- High fever.</a:t>
            </a:r>
          </a:p>
          <a:p>
            <a:pPr>
              <a:buNone/>
            </a:pPr>
            <a:r>
              <a:rPr lang="en-US" dirty="0" smtClean="0"/>
              <a:t>4- Greenish diarrhea.</a:t>
            </a:r>
          </a:p>
          <a:p>
            <a:pPr>
              <a:buNone/>
            </a:pPr>
            <a:r>
              <a:rPr lang="en-US" dirty="0" smtClean="0"/>
              <a:t>5- Mortality 75%  in untreated flocks.</a:t>
            </a:r>
          </a:p>
          <a:p>
            <a:pPr>
              <a:buNone/>
            </a:pPr>
            <a:r>
              <a:rPr lang="en-US" dirty="0" smtClean="0"/>
              <a:t>6- Comb and wattles : Pale and shrunken ,</a:t>
            </a:r>
          </a:p>
          <a:p>
            <a:pPr>
              <a:buNone/>
            </a:pPr>
            <a:r>
              <a:rPr lang="en-US" dirty="0" smtClean="0"/>
              <a:t>     in acute cases appeared dark.</a:t>
            </a: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u="sng" dirty="0" smtClean="0">
                <a:solidFill>
                  <a:srgbClr val="C00000"/>
                </a:solidFill>
              </a:rPr>
              <a:t>Symptoms:</a:t>
            </a:r>
            <a:endParaRPr lang="en-US" sz="4400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152400" y="1219200"/>
            <a:ext cx="8991600" cy="5105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1- Liver :Enlarged 2-3 times, bronzy color.</a:t>
            </a:r>
          </a:p>
          <a:p>
            <a:pPr>
              <a:buNone/>
            </a:pPr>
            <a:r>
              <a:rPr lang="en-US" dirty="0" smtClean="0"/>
              <a:t>     Necrotic foci is evident in some cases.</a:t>
            </a:r>
          </a:p>
          <a:p>
            <a:pPr>
              <a:buNone/>
            </a:pPr>
            <a:r>
              <a:rPr lang="en-US" dirty="0" smtClean="0"/>
              <a:t>2-Spleen :Enlarged 2-3 times of normal size, </a:t>
            </a:r>
          </a:p>
          <a:p>
            <a:pPr>
              <a:buNone/>
            </a:pPr>
            <a:r>
              <a:rPr lang="en-US" dirty="0" smtClean="0"/>
              <a:t>    mottled, sometimes hemorrhagic.</a:t>
            </a:r>
          </a:p>
          <a:p>
            <a:pPr>
              <a:buNone/>
            </a:pPr>
            <a:r>
              <a:rPr lang="en-US" dirty="0" smtClean="0"/>
              <a:t>3-Kidney  :Enlarged, hard swelling and congested.</a:t>
            </a:r>
          </a:p>
          <a:p>
            <a:pPr>
              <a:buNone/>
            </a:pPr>
            <a:r>
              <a:rPr lang="en-US" dirty="0" smtClean="0"/>
              <a:t>4-Oviduct :Appeared cooked.</a:t>
            </a:r>
          </a:p>
          <a:p>
            <a:pPr>
              <a:buNone/>
            </a:pPr>
            <a:r>
              <a:rPr lang="en-US" dirty="0" smtClean="0"/>
              <a:t>5-Hemorrhagic </a:t>
            </a:r>
            <a:r>
              <a:rPr lang="en-US" dirty="0" err="1" smtClean="0"/>
              <a:t>ova,misshapen</a:t>
            </a:r>
            <a:r>
              <a:rPr lang="en-US" dirty="0" smtClean="0"/>
              <a:t> and discoloration. </a:t>
            </a:r>
          </a:p>
          <a:p>
            <a:pPr>
              <a:buNone/>
            </a:pPr>
            <a:r>
              <a:rPr lang="en-US" dirty="0" smtClean="0"/>
              <a:t>6-Necrotic foci in the heart.</a:t>
            </a:r>
          </a:p>
          <a:p>
            <a:pPr>
              <a:buNone/>
            </a:pPr>
            <a:r>
              <a:rPr lang="en-US" dirty="0" smtClean="0"/>
              <a:t>7-Intestine :Catarrhal inflammation.</a:t>
            </a:r>
          </a:p>
          <a:p>
            <a:pPr>
              <a:buNone/>
            </a:pPr>
            <a:r>
              <a:rPr lang="en-US" dirty="0" smtClean="0"/>
              <a:t>8-Grayish-white foci may be observed in lungs,</a:t>
            </a:r>
          </a:p>
          <a:p>
            <a:pPr>
              <a:buNone/>
            </a:pPr>
            <a:r>
              <a:rPr lang="en-US" dirty="0" smtClean="0"/>
              <a:t>    heart and gizzard.</a:t>
            </a:r>
            <a:endParaRPr lang="en-US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/>
          <a:lstStyle/>
          <a:p>
            <a:r>
              <a:rPr lang="en-US" u="sng" dirty="0" smtClean="0">
                <a:solidFill>
                  <a:srgbClr val="C00000"/>
                </a:solidFill>
              </a:rPr>
              <a:t>Post- mortem lesions:</a:t>
            </a:r>
            <a:endParaRPr lang="en-US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304800" y="1752601"/>
            <a:ext cx="8382000" cy="6019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u="sng" dirty="0" smtClean="0">
                <a:solidFill>
                  <a:srgbClr val="C00000"/>
                </a:solidFill>
              </a:rPr>
              <a:t> Diagnosis</a:t>
            </a:r>
            <a:r>
              <a:rPr lang="en-US" sz="3000" dirty="0" smtClean="0"/>
              <a:t>: </a:t>
            </a:r>
          </a:p>
          <a:p>
            <a:pPr>
              <a:buNone/>
            </a:pPr>
            <a:endParaRPr lang="en-US" sz="3000" dirty="0" smtClean="0"/>
          </a:p>
          <a:p>
            <a:pPr>
              <a:buNone/>
            </a:pPr>
            <a:endParaRPr lang="en-US" sz="3000" dirty="0" smtClean="0"/>
          </a:p>
          <a:p>
            <a:pPr>
              <a:buNone/>
            </a:pPr>
            <a:r>
              <a:rPr lang="en-US" sz="3000" dirty="0" smtClean="0"/>
              <a:t>  Similar to </a:t>
            </a:r>
            <a:r>
              <a:rPr lang="en-US" sz="3000" dirty="0" err="1" smtClean="0"/>
              <a:t>pullorum</a:t>
            </a:r>
            <a:r>
              <a:rPr lang="en-US" sz="3000" dirty="0" smtClean="0"/>
              <a:t> disease.</a:t>
            </a:r>
            <a:endParaRPr lang="en-US" sz="3600" dirty="0" smtClean="0"/>
          </a:p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       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</a:t>
            </a:r>
            <a:r>
              <a:rPr lang="en-US" dirty="0"/>
              <a:t> </a:t>
            </a:r>
            <a:r>
              <a:rPr lang="en-US" dirty="0" smtClean="0"/>
              <a:t>		</a:t>
            </a:r>
            <a:endParaRPr lang="en-US" sz="2400" dirty="0" smtClean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11891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There are similarities with </a:t>
            </a:r>
            <a:r>
              <a:rPr lang="en-US" dirty="0" err="1" smtClean="0"/>
              <a:t>Pullorum</a:t>
            </a:r>
            <a:r>
              <a:rPr lang="en-US" dirty="0" smtClean="0"/>
              <a:t> Disease, Paratyphoid Infections and Fowl Cholera.</a:t>
            </a:r>
          </a:p>
          <a:p>
            <a:pPr>
              <a:buNone/>
            </a:pPr>
            <a:r>
              <a:rPr lang="en-US" dirty="0" smtClean="0"/>
              <a:t> For differentiation:</a:t>
            </a:r>
          </a:p>
          <a:p>
            <a:pPr>
              <a:buNone/>
            </a:pPr>
            <a:r>
              <a:rPr lang="en-US" dirty="0" smtClean="0"/>
              <a:t>1-The marked congested and grossly enlarged </a:t>
            </a:r>
          </a:p>
          <a:p>
            <a:pPr>
              <a:buNone/>
            </a:pPr>
            <a:r>
              <a:rPr lang="en-US" dirty="0" smtClean="0"/>
              <a:t>     liver and spleen.</a:t>
            </a:r>
          </a:p>
          <a:p>
            <a:pPr>
              <a:buNone/>
            </a:pPr>
            <a:r>
              <a:rPr lang="en-US" dirty="0" smtClean="0"/>
              <a:t>2-Laboratory diagnosis.</a:t>
            </a:r>
          </a:p>
          <a:p>
            <a:pPr>
              <a:buNone/>
            </a:pPr>
            <a:r>
              <a:rPr lang="en-US" dirty="0" smtClean="0"/>
              <a:t>A-Cultivation and identification of the bacteria.</a:t>
            </a:r>
          </a:p>
          <a:p>
            <a:pPr>
              <a:buNone/>
            </a:pPr>
            <a:r>
              <a:rPr lang="en-US" dirty="0" smtClean="0"/>
              <a:t>B-Serological test : Agglutination test.</a:t>
            </a:r>
            <a:endParaRPr lang="en-US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C00000"/>
                </a:solidFill>
              </a:rPr>
              <a:t>Differential diagnosis:</a:t>
            </a:r>
            <a:endParaRPr lang="en-US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لتقى">
  <a:themeElements>
    <a:clrScheme name="ملتقى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120</TotalTime>
  <Words>243</Words>
  <Application>Microsoft Office PowerPoint</Application>
  <PresentationFormat>عرض على الشاشة (3:4)‏</PresentationFormat>
  <Paragraphs>51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ملتقى</vt:lpstr>
      <vt:lpstr>Fowl Typhoid </vt:lpstr>
      <vt:lpstr>Definition : </vt:lpstr>
      <vt:lpstr>  Epizootiology :</vt:lpstr>
      <vt:lpstr>Symptoms:</vt:lpstr>
      <vt:lpstr>Post- mortem lesions:</vt:lpstr>
      <vt:lpstr>عرض تقديمي في PowerPoint</vt:lpstr>
      <vt:lpstr>Differential diagnosis: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Fowl Typhoid</dc:title>
  <dc:creator>fujitsu</dc:creator>
  <cp:lastModifiedBy>Maher</cp:lastModifiedBy>
  <cp:revision>28</cp:revision>
  <dcterms:created xsi:type="dcterms:W3CDTF">2013-07-02T17:09:14Z</dcterms:created>
  <dcterms:modified xsi:type="dcterms:W3CDTF">2023-01-28T08:08:01Z</dcterms:modified>
</cp:coreProperties>
</file>